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9" r:id="rId3"/>
    <p:sldId id="267" r:id="rId4"/>
    <p:sldId id="268" r:id="rId5"/>
    <p:sldId id="269" r:id="rId6"/>
    <p:sldId id="266" r:id="rId7"/>
    <p:sldId id="263" r:id="rId8"/>
    <p:sldId id="264" r:id="rId9"/>
    <p:sldId id="261" r:id="rId10"/>
    <p:sldId id="262" r:id="rId11"/>
    <p:sldId id="270" r:id="rId12"/>
    <p:sldId id="271" r:id="rId13"/>
    <p:sldId id="260" r:id="rId14"/>
    <p:sldId id="257" r:id="rId15"/>
    <p:sldId id="273" r:id="rId16"/>
    <p:sldId id="272" r:id="rId17"/>
    <p:sldId id="258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710" autoAdjust="0"/>
  </p:normalViewPr>
  <p:slideViewPr>
    <p:cSldViewPr snapToGrid="0" snapToObjects="1">
      <p:cViewPr>
        <p:scale>
          <a:sx n="90" d="100"/>
          <a:sy n="90" d="100"/>
        </p:scale>
        <p:origin x="-1272" y="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34DD7A-6F11-1E4E-BE63-72179A7C1DC6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47E2D-2EB7-D74F-8F30-04300E12A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03953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115DE3-D4C6-1949-B2C3-6B69F916C5AA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884B21-FAF4-9E41-801D-FCB6647F3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7294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D412B-8555-B247-8F4B-7F396B636ADA}" type="datetime1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8B83C-C113-414B-8F9C-22B5637FBACE}" type="datetime1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B2AE9-7826-D34C-BC6B-59E27491E462}" type="datetime1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1DE6F-6EC6-814C-99D5-2BD312FF570A}" type="datetime1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2D9C0FD0-F762-3744-B987-5B4FB0E6E8C4}" type="datetime1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A5EC8B-6D73-1543-8796-566D44F49BCD}" type="datetime1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0F787-CAB0-2548-90FB-37C33299AEBF}" type="datetime1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4937-39BA-9E42-AAFA-539D4D6FD9DF}" type="datetime1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4CFC4ACC-416C-F24F-A300-F21139B04E21}" type="datetime1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4B00439D-7399-FC4F-90E7-2F6050C10816}" type="datetime1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DDF0C-CACD-224E-BE20-32C95E0C462D}" type="datetime1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12D2AB9D-084F-5A46-9EA9-36D7AE55432F}" type="datetime1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A7387CB-CD05-1E4B-AF67-983BD00B5DF1}" type="datetime1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C3C15-B8BC-494C-A0CC-BE245962987F}" type="datetime1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C84D-D16E-CA43-8808-E92D54D6B7B0}" type="datetime1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123856"/>
            <a:ext cx="8913813" cy="9144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4" y="2595562"/>
            <a:ext cx="7610476" cy="367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DEC2B6C-C594-3847-89A5-102699DAAE09}" type="datetime1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hdr="0" ftr="0"/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33413" y="661467"/>
            <a:ext cx="7593011" cy="473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latin typeface="Arial" charset="0"/>
            </a:endParaRPr>
          </a:p>
          <a:p>
            <a:pPr algn="ctr"/>
            <a:r>
              <a:rPr lang="en-GB" sz="2800" dirty="0"/>
              <a:t>The </a:t>
            </a:r>
            <a:r>
              <a:rPr lang="en-US" sz="2800" dirty="0"/>
              <a:t>new Africa Agreement AfCFTA </a:t>
            </a:r>
            <a:r>
              <a:rPr lang="mr-IN" sz="2800" dirty="0"/>
              <a:t>–</a:t>
            </a:r>
            <a:r>
              <a:rPr lang="en-US" sz="2800" dirty="0"/>
              <a:t> Opportunities for the advocacy of Africa</a:t>
            </a:r>
          </a:p>
          <a:p>
            <a:pPr algn="ctr"/>
            <a:endParaRPr lang="en-US" sz="2000" dirty="0"/>
          </a:p>
          <a:p>
            <a:pPr algn="ctr"/>
            <a:endParaRPr lang="en-US" sz="2200" dirty="0"/>
          </a:p>
          <a:p>
            <a:pPr algn="ctr"/>
            <a:r>
              <a:rPr lang="en-US" sz="2200" dirty="0"/>
              <a:t>Dispute Resolution and AfCFTA</a:t>
            </a:r>
          </a:p>
          <a:p>
            <a:pPr algn="ctr"/>
            <a:endParaRPr lang="en-US" sz="2800" i="1" noProof="1"/>
          </a:p>
          <a:p>
            <a:pPr algn="ctr"/>
            <a:endParaRPr lang="en-US" sz="2800" noProof="1"/>
          </a:p>
          <a:p>
            <a:pPr algn="ctr"/>
            <a:endParaRPr lang="en-US" sz="2800" noProof="1"/>
          </a:p>
          <a:p>
            <a:pPr algn="r">
              <a:spcBef>
                <a:spcPct val="20000"/>
              </a:spcBef>
            </a:pPr>
            <a:r>
              <a:rPr lang="en-US" sz="1600" dirty="0"/>
              <a:t>Ahmet Kasumi</a:t>
            </a:r>
            <a:r>
              <a:rPr lang="sq-AL" sz="1600" dirty="0"/>
              <a:t>, M.A.</a:t>
            </a:r>
          </a:p>
          <a:p>
            <a:pPr algn="r">
              <a:spcBef>
                <a:spcPct val="20000"/>
              </a:spcBef>
            </a:pPr>
            <a:r>
              <a:rPr lang="sq-AL" sz="1600" dirty="0"/>
              <a:t>Attorney at Law </a:t>
            </a:r>
            <a:r>
              <a:rPr lang="mr-IN" sz="1600" dirty="0"/>
              <a:t>–</a:t>
            </a:r>
            <a:r>
              <a:rPr lang="sq-AL" sz="1600" dirty="0"/>
              <a:t> Arbitrator </a:t>
            </a:r>
          </a:p>
          <a:p>
            <a:pPr algn="r">
              <a:spcBef>
                <a:spcPct val="20000"/>
              </a:spcBef>
            </a:pPr>
            <a:r>
              <a:rPr lang="sq-AL" sz="1600" dirty="0"/>
              <a:t>November 20</a:t>
            </a:r>
            <a:r>
              <a:rPr lang="en-US" sz="1600" dirty="0"/>
              <a:t>21</a:t>
            </a:r>
            <a:r>
              <a:rPr lang="sq-AL" sz="1600" dirty="0"/>
              <a:t> </a:t>
            </a:r>
            <a:endParaRPr lang="en-US" sz="1600" noProof="1"/>
          </a:p>
          <a:p>
            <a:endParaRPr lang="en-US" sz="10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522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1"/>
              <a:t>AfCFTA Objectives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321811"/>
            <a:ext cx="7610476" cy="4247263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/>
              <a:t>Creation of single market for goods and services</a:t>
            </a:r>
          </a:p>
          <a:p>
            <a:r>
              <a:rPr lang="en-US" sz="2200" dirty="0"/>
              <a:t>Movement of capital and people, and investment</a:t>
            </a:r>
          </a:p>
          <a:p>
            <a:r>
              <a:rPr lang="en-US" sz="2200" dirty="0"/>
              <a:t>Creation of continental customs union</a:t>
            </a:r>
          </a:p>
          <a:p>
            <a:r>
              <a:rPr lang="en-US" sz="2200" dirty="0"/>
              <a:t>Expanding African trade</a:t>
            </a:r>
          </a:p>
          <a:p>
            <a:r>
              <a:rPr lang="en-US" sz="2200" dirty="0"/>
              <a:t>Resolving the economic divergences among members</a:t>
            </a:r>
          </a:p>
          <a:p>
            <a:r>
              <a:rPr lang="en-US" sz="2200" dirty="0"/>
              <a:t>Promoting sustainable and economic development</a:t>
            </a:r>
          </a:p>
          <a:p>
            <a:r>
              <a:rPr lang="en-US" sz="2200" dirty="0"/>
              <a:t>Boosting industrial development </a:t>
            </a:r>
          </a:p>
          <a:p>
            <a:r>
              <a:rPr lang="en-US" sz="2200" dirty="0"/>
              <a:t>Enhancing competitiveness</a:t>
            </a:r>
          </a:p>
          <a:p>
            <a:pPr marL="349250" lvl="1" indent="0">
              <a:buNone/>
            </a:pP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04CF-653D-8A4C-B962-21108496FDD6}" type="datetime1">
              <a:rPr lang="en-US" smtClean="0"/>
              <a:t>11/3/21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397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1"/>
              <a:t>AfCFTA Advantages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321811"/>
            <a:ext cx="7610476" cy="4247263"/>
          </a:xfrm>
        </p:spPr>
        <p:txBody>
          <a:bodyPr>
            <a:normAutofit/>
          </a:bodyPr>
          <a:lstStyle/>
          <a:p>
            <a:r>
              <a:rPr lang="en-US" sz="2200" dirty="0"/>
              <a:t>Tariff elimination on intra-Africa trade</a:t>
            </a:r>
          </a:p>
          <a:p>
            <a:r>
              <a:rPr lang="en-US" sz="2200" dirty="0"/>
              <a:t>Easy to do trade within the continent </a:t>
            </a:r>
          </a:p>
          <a:p>
            <a:r>
              <a:rPr lang="en-US" sz="2200" dirty="0"/>
              <a:t>Introduction of regulatory measures such as sanitary standards and eliminating non-tariff barriers </a:t>
            </a:r>
          </a:p>
          <a:p>
            <a:r>
              <a:rPr lang="en-US" sz="2200" dirty="0"/>
              <a:t>In perspective - a common continental market 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04CF-653D-8A4C-B962-21108496FDD6}" type="datetime1">
              <a:rPr lang="en-US" smtClean="0"/>
              <a:t>11/3/21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29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1"/>
              <a:t>AfCFTA most important features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321811"/>
            <a:ext cx="7610476" cy="4247263"/>
          </a:xfrm>
        </p:spPr>
        <p:txBody>
          <a:bodyPr>
            <a:normAutofit/>
          </a:bodyPr>
          <a:lstStyle/>
          <a:p>
            <a:r>
              <a:rPr lang="en-US" sz="2200" dirty="0"/>
              <a:t>Increased efficiency </a:t>
            </a:r>
            <a:r>
              <a:rPr lang="mr-IN" sz="2200" dirty="0"/>
              <a:t>–</a:t>
            </a:r>
            <a:r>
              <a:rPr lang="en-US" sz="2200" dirty="0"/>
              <a:t> through encouraging competition </a:t>
            </a:r>
          </a:p>
          <a:p>
            <a:r>
              <a:rPr lang="en-US" sz="2200" dirty="0"/>
              <a:t>Specialization of countries</a:t>
            </a:r>
          </a:p>
          <a:p>
            <a:r>
              <a:rPr lang="en-US" sz="2200" dirty="0"/>
              <a:t>No monopoly</a:t>
            </a:r>
          </a:p>
          <a:p>
            <a:r>
              <a:rPr lang="en-US" sz="2200" dirty="0"/>
              <a:t>Lower prices</a:t>
            </a:r>
          </a:p>
          <a:p>
            <a:r>
              <a:rPr lang="en-US" sz="2200" dirty="0"/>
              <a:t>Increased variety </a:t>
            </a:r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04CF-653D-8A4C-B962-21108496FDD6}" type="datetime1">
              <a:rPr lang="en-US" smtClean="0"/>
              <a:t>11/3/21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816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1"/>
              <a:t>AfCFTA </a:t>
            </a:r>
            <a:r>
              <a:rPr lang="en-US" noProof="1" smtClean="0"/>
              <a:t>challenges  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321811"/>
            <a:ext cx="7610476" cy="4247263"/>
          </a:xfrm>
        </p:spPr>
        <p:txBody>
          <a:bodyPr>
            <a:normAutofit/>
          </a:bodyPr>
          <a:lstStyle/>
          <a:p>
            <a:r>
              <a:rPr lang="en-US" sz="2200" dirty="0"/>
              <a:t>Non-tariff barriers (gradual elimination of customs duties over a period of 10 years)</a:t>
            </a:r>
          </a:p>
          <a:p>
            <a:r>
              <a:rPr lang="en-US" sz="2200" dirty="0"/>
              <a:t>Harmonizing Africa’s heterogeneous economies under one agreement</a:t>
            </a:r>
          </a:p>
          <a:p>
            <a:r>
              <a:rPr lang="en-US" sz="2200" dirty="0"/>
              <a:t>Diversity of national product markets </a:t>
            </a:r>
          </a:p>
          <a:p>
            <a:r>
              <a:rPr lang="en-US" sz="2200" dirty="0"/>
              <a:t>Income disparity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04CF-653D-8A4C-B962-21108496FDD6}" type="datetime1">
              <a:rPr lang="en-US" smtClean="0"/>
              <a:t>11/3/21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915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1" smtClean="0"/>
              <a:t>AfCFTA Dispute </a:t>
            </a:r>
            <a:r>
              <a:rPr lang="en-US" noProof="1"/>
              <a:t>Setllement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321811"/>
            <a:ext cx="7610476" cy="42472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8000" dirty="0" smtClean="0"/>
              <a:t>Dispute Settlement (Article 20) </a:t>
            </a:r>
            <a:endParaRPr lang="en-US" sz="8000" dirty="0"/>
          </a:p>
          <a:p>
            <a:r>
              <a:rPr lang="en-US" sz="8000" dirty="0"/>
              <a:t>A Dispute Settlement Mechanism is hereby established and shall apply to the settlement of disputes arising between State Parties</a:t>
            </a:r>
          </a:p>
          <a:p>
            <a:r>
              <a:rPr lang="en-US" sz="8000" dirty="0"/>
              <a:t>The Dispute Settlement Mechanism shall be administered in accordance with the Protocol on Rules and Procedures on the Settlement of Disputes </a:t>
            </a:r>
          </a:p>
          <a:p>
            <a:r>
              <a:rPr lang="en-US" sz="8000" dirty="0"/>
              <a:t>The Protocol on Rules and Procedures on the Settlement of Disputes shall establish, </a:t>
            </a:r>
            <a:r>
              <a:rPr lang="en-US" sz="8000" i="1" dirty="0"/>
              <a:t>inter alia</a:t>
            </a:r>
            <a:r>
              <a:rPr lang="en-US" sz="8000" dirty="0"/>
              <a:t>, a Dispute Settlement Body </a:t>
            </a:r>
          </a:p>
          <a:p>
            <a:pPr marL="349250" lvl="1" indent="0">
              <a:buNone/>
            </a:pPr>
            <a:endParaRPr lang="en-US" dirty="0"/>
          </a:p>
          <a:p>
            <a:pPr marL="349250" lvl="1" indent="0">
              <a:buNone/>
            </a:pP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04CF-653D-8A4C-B962-21108496FDD6}" type="datetime1">
              <a:rPr lang="en-US" smtClean="0"/>
              <a:t>11/3/21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210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1"/>
              <a:t>Protocol on Rules and Procedures on the Sett. of Disputes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321811"/>
            <a:ext cx="7610476" cy="4247263"/>
          </a:xfrm>
        </p:spPr>
        <p:txBody>
          <a:bodyPr>
            <a:normAutofit lnSpcReduction="10000"/>
          </a:bodyPr>
          <a:lstStyle/>
          <a:p>
            <a:r>
              <a:rPr lang="en-US" sz="2200" dirty="0"/>
              <a:t>Scope</a:t>
            </a:r>
          </a:p>
          <a:p>
            <a:pPr lvl="1"/>
            <a:r>
              <a:rPr lang="en-US" dirty="0"/>
              <a:t>Protocol applies to state parties re. rights and obligations  						(art 3)</a:t>
            </a:r>
          </a:p>
          <a:p>
            <a:r>
              <a:rPr lang="en-US" sz="2200" dirty="0"/>
              <a:t>General </a:t>
            </a:r>
          </a:p>
          <a:p>
            <a:pPr lvl="1"/>
            <a:r>
              <a:rPr lang="en-US" dirty="0"/>
              <a:t>Agreement in accordance with customary rules of interpretation of public international law	(art 4)</a:t>
            </a:r>
          </a:p>
          <a:p>
            <a:r>
              <a:rPr lang="en-US" sz="2200" dirty="0"/>
              <a:t>Competences of Dispute Settlement Body (DSS)</a:t>
            </a:r>
          </a:p>
          <a:p>
            <a:pPr lvl="1"/>
            <a:r>
              <a:rPr lang="en-US" dirty="0"/>
              <a:t>Establish DSS and an Appellate Body</a:t>
            </a:r>
          </a:p>
          <a:p>
            <a:pPr lvl="1"/>
            <a:r>
              <a:rPr lang="en-US" dirty="0"/>
              <a:t>Adopt Panel and Appellate reports</a:t>
            </a:r>
          </a:p>
          <a:p>
            <a:pPr lvl="1"/>
            <a:r>
              <a:rPr lang="en-US" dirty="0"/>
              <a:t>Implementation of rulings and recommendations </a:t>
            </a:r>
          </a:p>
          <a:p>
            <a:pPr lvl="1"/>
            <a:r>
              <a:rPr lang="en-US" dirty="0"/>
              <a:t>Authorize suspension of concessions and other obligations </a:t>
            </a:r>
          </a:p>
          <a:p>
            <a:pPr marL="2054225" lvl="6" indent="0">
              <a:buNone/>
            </a:pPr>
            <a:r>
              <a:rPr lang="en-US" dirty="0"/>
              <a:t>				(art 5)</a:t>
            </a:r>
          </a:p>
          <a:p>
            <a:pPr marL="349250" lvl="1" indent="0">
              <a:buNone/>
            </a:pPr>
            <a:endParaRPr lang="en-US" dirty="0"/>
          </a:p>
          <a:p>
            <a:pPr marL="349250" lvl="1" indent="0">
              <a:buNone/>
            </a:pPr>
            <a:endParaRPr lang="en-US" dirty="0"/>
          </a:p>
          <a:p>
            <a:pPr marL="349250" lvl="1" indent="0">
              <a:buNone/>
            </a:pPr>
            <a:endParaRPr lang="en-US" dirty="0"/>
          </a:p>
          <a:p>
            <a:pPr marL="349250" lvl="1" indent="0">
              <a:buNone/>
            </a:pPr>
            <a:endParaRPr lang="en-US" dirty="0"/>
          </a:p>
          <a:p>
            <a:pPr marL="349250" lvl="1" indent="0">
              <a:buNone/>
            </a:pP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04CF-653D-8A4C-B962-21108496FDD6}" type="datetime1">
              <a:rPr lang="en-US" smtClean="0"/>
              <a:t>11/3/21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080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1"/>
              <a:t>Protocol on Rules and Procedures on the Sett. of Disputes </a:t>
            </a:r>
            <a:r>
              <a:rPr lang="en-US" noProof="1" smtClean="0"/>
              <a:t>(continued)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321811"/>
            <a:ext cx="7610476" cy="4247263"/>
          </a:xfrm>
        </p:spPr>
        <p:txBody>
          <a:bodyPr>
            <a:normAutofit fontScale="92500" lnSpcReduction="20000"/>
          </a:bodyPr>
          <a:lstStyle/>
          <a:p>
            <a:r>
              <a:rPr lang="en-US" sz="2200" dirty="0"/>
              <a:t>Procedures </a:t>
            </a:r>
          </a:p>
          <a:p>
            <a:pPr lvl="1"/>
            <a:r>
              <a:rPr lang="en-US" dirty="0"/>
              <a:t>Consultations (art 7)</a:t>
            </a:r>
          </a:p>
          <a:p>
            <a:pPr lvl="1"/>
            <a:r>
              <a:rPr lang="en-US" dirty="0"/>
              <a:t>Good Offices, Consultation and Mediation (art 8)</a:t>
            </a:r>
          </a:p>
          <a:p>
            <a:pPr lvl="1"/>
            <a:r>
              <a:rPr lang="en-US" dirty="0"/>
              <a:t>Panels (articles 9,10, 11, 12, 13)</a:t>
            </a:r>
          </a:p>
          <a:p>
            <a:pPr lvl="1"/>
            <a:r>
              <a:rPr lang="en-US" dirty="0"/>
              <a:t>Procedures for the Panel (articles 15, 16, 17, 18, 19)</a:t>
            </a:r>
          </a:p>
          <a:p>
            <a:pPr lvl="1"/>
            <a:r>
              <a:rPr lang="en-US" dirty="0"/>
              <a:t>Appellate Body (articles 20, 21, 22, 23)</a:t>
            </a:r>
          </a:p>
          <a:p>
            <a:r>
              <a:rPr lang="en-US" dirty="0"/>
              <a:t>Implementation of Recommendations and Rulings (art. 24) </a:t>
            </a:r>
          </a:p>
          <a:p>
            <a:r>
              <a:rPr lang="en-US" dirty="0"/>
              <a:t>Compensation and Suspension of Concessions and Obligations (art. 25)</a:t>
            </a:r>
          </a:p>
          <a:p>
            <a:r>
              <a:rPr lang="en-US" dirty="0"/>
              <a:t>Costs (art. 26)</a:t>
            </a:r>
          </a:p>
          <a:p>
            <a:r>
              <a:rPr lang="en-US" dirty="0"/>
              <a:t>Arbitration (art 27)</a:t>
            </a:r>
          </a:p>
          <a:p>
            <a:pPr lvl="1"/>
            <a:r>
              <a:rPr lang="en-US" dirty="0"/>
              <a:t>Parties may resort to arbitration subject to their agreement</a:t>
            </a:r>
          </a:p>
          <a:p>
            <a:pPr lvl="1"/>
            <a:endParaRPr lang="en-US" dirty="0"/>
          </a:p>
          <a:p>
            <a:pPr marL="349250" lvl="1" indent="0">
              <a:buNone/>
            </a:pPr>
            <a:endParaRPr lang="en-US" dirty="0"/>
          </a:p>
          <a:p>
            <a:pPr marL="349250" lvl="1" indent="0">
              <a:buNone/>
            </a:pPr>
            <a:endParaRPr lang="en-US" dirty="0"/>
          </a:p>
          <a:p>
            <a:pPr marL="349250" lvl="1" indent="0">
              <a:buNone/>
            </a:pPr>
            <a:endParaRPr lang="en-US" dirty="0"/>
          </a:p>
          <a:p>
            <a:pPr marL="349250" lvl="1" indent="0">
              <a:buNone/>
            </a:pP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04CF-653D-8A4C-B962-21108496FDD6}" type="datetime1">
              <a:rPr lang="en-US" smtClean="0"/>
              <a:t>11/3/21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805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1"/>
              <a:t>Arbitration, mediation, conciliation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321811"/>
            <a:ext cx="7610476" cy="42472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Article 8 of </a:t>
            </a:r>
            <a:r>
              <a:rPr lang="en-US" noProof="1"/>
              <a:t>Protocol on Rules and Procedures on the Sett. of Disputes </a:t>
            </a:r>
            <a:r>
              <a:rPr lang="en-US" dirty="0"/>
              <a:t>(AfCFTA) foresees good offices, conciliation or mediation.</a:t>
            </a:r>
          </a:p>
          <a:p>
            <a:pPr lvl="1"/>
            <a:r>
              <a:rPr lang="en-US" dirty="0"/>
              <a:t>Parties may begin at any time and be terminated at any time </a:t>
            </a:r>
            <a:r>
              <a:rPr lang="mr-IN" dirty="0"/>
              <a:t>–</a:t>
            </a:r>
            <a:r>
              <a:rPr lang="en-US" dirty="0"/>
              <a:t> Complaining </a:t>
            </a:r>
          </a:p>
          <a:p>
            <a:pPr lvl="1"/>
            <a:r>
              <a:rPr lang="en-US" dirty="0"/>
              <a:t>Complaining Party must allow 60 days consultations before requesting establishment of a Panel</a:t>
            </a:r>
          </a:p>
          <a:p>
            <a:pPr lvl="1"/>
            <a:r>
              <a:rPr lang="en-US" dirty="0"/>
              <a:t> State Parties may suspend or terminate proceedings if they consider that conciliation or mediation have failed</a:t>
            </a:r>
          </a:p>
          <a:p>
            <a:pPr lvl="1"/>
            <a:r>
              <a:rPr lang="en-US" dirty="0"/>
              <a:t> Procedures for good offices, conciliation or mediation may continue while the Panel process proceeds</a:t>
            </a:r>
          </a:p>
          <a:p>
            <a:pPr lvl="1"/>
            <a:r>
              <a:rPr lang="en-US" dirty="0"/>
              <a:t>Head of Secretariat may be requested by any State Party to facilitate the process of good offices, conciliation or mediation.</a:t>
            </a:r>
          </a:p>
          <a:p>
            <a:endParaRPr lang="en-US" dirty="0"/>
          </a:p>
          <a:p>
            <a:pPr marL="349250" lvl="1" indent="0">
              <a:buNone/>
            </a:pP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04CF-653D-8A4C-B962-21108496FDD6}" type="datetime1">
              <a:rPr lang="en-US" smtClean="0"/>
              <a:t>11/3/21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815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1"/>
              <a:t>Implementation mechanisms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321811"/>
            <a:ext cx="7610476" cy="42472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State Party shall comply with recommendations and rulings of the DSB  </a:t>
            </a:r>
          </a:p>
          <a:p>
            <a:r>
              <a:rPr lang="en-US" dirty="0"/>
              <a:t>State Party shall be granted reasonable time to comply if it finds it impracticable to comply immediately with DSB</a:t>
            </a:r>
          </a:p>
          <a:p>
            <a:r>
              <a:rPr lang="en-US" dirty="0"/>
              <a:t>Secretariat shall keep the DSB informed of the status of the implementation of decisions made under the protocol </a:t>
            </a:r>
          </a:p>
          <a:p>
            <a:r>
              <a:rPr lang="en-US" dirty="0"/>
              <a:t>DSB shall keep under surveillance the implementation of adopted recommendations or rulings</a:t>
            </a:r>
          </a:p>
          <a:p>
            <a:r>
              <a:rPr lang="en-US" dirty="0"/>
              <a:t>At least 10 days prior to each DSB meeting, the State Party shall provide the DSB with status report on the extent of the implementation of the rulings and recommendations </a:t>
            </a:r>
          </a:p>
          <a:p>
            <a:endParaRPr lang="en-US" dirty="0"/>
          </a:p>
          <a:p>
            <a:endParaRPr lang="en-US" dirty="0"/>
          </a:p>
          <a:p>
            <a:pPr marL="349250" lvl="1" indent="0">
              <a:buNone/>
            </a:pP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04CF-653D-8A4C-B962-21108496FDD6}" type="datetime1">
              <a:rPr lang="en-US" smtClean="0"/>
              <a:t>11/3/21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133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1"/>
              <a:t>Compensation and Suspension of Concessions or any other Obligations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038257"/>
            <a:ext cx="7610476" cy="453081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Compensation and suspension of concessions are measures available to the aggrieved Party in case ruling or recommendation is not implemented on time</a:t>
            </a:r>
          </a:p>
          <a:p>
            <a:r>
              <a:rPr lang="en-US" dirty="0"/>
              <a:t>Suspension of concessions shall be temporary and consistent with the Agreement</a:t>
            </a:r>
          </a:p>
          <a:p>
            <a:r>
              <a:rPr lang="en-US" dirty="0"/>
              <a:t>Aggrieved Party may request the DSB to impose temporary measure (compensation &amp; suspension of concessions) if ruling or recommendation is not implemented within a reasonable period of time</a:t>
            </a:r>
          </a:p>
          <a:p>
            <a:r>
              <a:rPr lang="en-US" dirty="0"/>
              <a:t>If no compensation has been agreed, a Complaining Party may request the DSB to suspend application to the State Party concerned of concessions under the Agreement</a:t>
            </a:r>
          </a:p>
          <a:p>
            <a:r>
              <a:rPr lang="en-US" dirty="0"/>
              <a:t>If the State Party objects suspension proposed, the matter shall be referred to arbitration</a:t>
            </a:r>
          </a:p>
          <a:p>
            <a:endParaRPr lang="en-US" dirty="0"/>
          </a:p>
          <a:p>
            <a:endParaRPr lang="en-US" dirty="0"/>
          </a:p>
          <a:p>
            <a:pPr marL="349250" lvl="1" indent="0">
              <a:buNone/>
            </a:pP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04CF-653D-8A4C-B962-21108496FDD6}" type="datetime1">
              <a:rPr lang="en-US" smtClean="0"/>
              <a:t>11/3/21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898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3384"/>
            <a:ext cx="8913813" cy="690901"/>
          </a:xfrm>
        </p:spPr>
        <p:txBody>
          <a:bodyPr>
            <a:normAutofit/>
          </a:bodyPr>
          <a:lstStyle/>
          <a:p>
            <a:r>
              <a:rPr lang="en-US" noProof="1"/>
              <a:t>Arbitration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244285"/>
            <a:ext cx="7610476" cy="532479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Parties may resort to arbitration subject to their mutual agreement and shall agree on the procedures to be used</a:t>
            </a:r>
          </a:p>
          <a:p>
            <a:r>
              <a:rPr lang="en-US" dirty="0"/>
              <a:t>Parties that referred a dispute for arbitration pursuant to this article shall not refer the same matter to the DSB</a:t>
            </a:r>
          </a:p>
          <a:p>
            <a:r>
              <a:rPr lang="en-US" dirty="0"/>
              <a:t>Agreement by the Parties to resort to arbitration shall be notified to the DSB</a:t>
            </a:r>
          </a:p>
          <a:p>
            <a:r>
              <a:rPr lang="en-US" dirty="0"/>
              <a:t>Parties to an arbitration shall abide by the arbitration award and award shall be notified to DSB for enforcement</a:t>
            </a:r>
          </a:p>
          <a:p>
            <a:r>
              <a:rPr lang="en-US" dirty="0"/>
              <a:t>If Party refuses to cooperate, Complaining Party shall refer the matter to the DSB for determination</a:t>
            </a:r>
          </a:p>
          <a:p>
            <a:r>
              <a:rPr lang="en-US" dirty="0"/>
              <a:t>Arbitration awards shall be enforced in accordance with the provisions of Article 24 and 25 of the Protocol</a:t>
            </a:r>
          </a:p>
          <a:p>
            <a:endParaRPr lang="en-US" dirty="0"/>
          </a:p>
          <a:p>
            <a:pPr marL="349250" lvl="1" indent="0">
              <a:buNone/>
            </a:pP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04CF-653D-8A4C-B962-21108496FDD6}" type="datetime1">
              <a:rPr lang="en-US" smtClean="0"/>
              <a:t>11/3/21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93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1"/>
              <a:t>AfCFTA vis-</a:t>
            </a:r>
            <a:r>
              <a:rPr lang="fr-FR" noProof="1"/>
              <a:t>à</a:t>
            </a:r>
            <a:r>
              <a:rPr lang="en-US" noProof="1"/>
              <a:t>-vis </a:t>
            </a:r>
            <a:r>
              <a:rPr lang="en-US" noProof="1" smtClean="0"/>
              <a:t>CEFTA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321811"/>
            <a:ext cx="7610476" cy="4247263"/>
          </a:xfrm>
        </p:spPr>
        <p:txBody>
          <a:bodyPr>
            <a:normAutofit/>
          </a:bodyPr>
          <a:lstStyle/>
          <a:p>
            <a:r>
              <a:rPr lang="en-US" dirty="0"/>
              <a:t>CEFTA Agreement </a:t>
            </a:r>
            <a:r>
              <a:rPr lang="mr-IN" dirty="0"/>
              <a:t>–</a:t>
            </a:r>
            <a:r>
              <a:rPr lang="en-US" dirty="0"/>
              <a:t> </a:t>
            </a:r>
            <a:r>
              <a:rPr lang="en-US" dirty="0" smtClean="0"/>
              <a:t>regional, comprehensive </a:t>
            </a:r>
            <a:r>
              <a:rPr lang="en-US" dirty="0"/>
              <a:t>and more advanced </a:t>
            </a:r>
            <a:r>
              <a:rPr lang="en-US" dirty="0" err="1"/>
              <a:t>vis</a:t>
            </a:r>
            <a:r>
              <a:rPr lang="en-US" dirty="0"/>
              <a:t>-</a:t>
            </a:r>
            <a:r>
              <a:rPr lang="fr-FR" dirty="0"/>
              <a:t>à</a:t>
            </a:r>
            <a:r>
              <a:rPr lang="en-US" dirty="0"/>
              <a:t>-</a:t>
            </a:r>
            <a:r>
              <a:rPr lang="en-US" dirty="0" err="1"/>
              <a:t>vis</a:t>
            </a:r>
            <a:r>
              <a:rPr lang="en-US" dirty="0"/>
              <a:t> AfCFTA</a:t>
            </a:r>
          </a:p>
          <a:p>
            <a:r>
              <a:rPr lang="en-US" dirty="0"/>
              <a:t>Dispute Settlement in CEFTA</a:t>
            </a:r>
          </a:p>
          <a:p>
            <a:pPr lvl="1"/>
            <a:r>
              <a:rPr lang="en-US" dirty="0"/>
              <a:t>Consultations in the Joint Committee within 90 days </a:t>
            </a:r>
          </a:p>
          <a:p>
            <a:pPr lvl="1"/>
            <a:r>
              <a:rPr lang="en-US" dirty="0"/>
              <a:t>Arbitration </a:t>
            </a:r>
          </a:p>
          <a:p>
            <a:pPr lvl="1"/>
            <a:r>
              <a:rPr lang="en-US" dirty="0"/>
              <a:t>Arbitral Tribunal settles dispute in accordance with CEFTA Agreement and rules of international law</a:t>
            </a:r>
          </a:p>
          <a:p>
            <a:pPr lvl="1"/>
            <a:r>
              <a:rPr lang="en-US" dirty="0"/>
              <a:t>Constitution and functioning of the Arbitral Tribunal shall be governed by Annex 9 of the Agreement. </a:t>
            </a:r>
          </a:p>
          <a:p>
            <a:pPr lvl="1"/>
            <a:r>
              <a:rPr lang="en-US" dirty="0"/>
              <a:t>Arbitral award final and binding upon the Parties</a:t>
            </a:r>
          </a:p>
          <a:p>
            <a:pPr lvl="1"/>
            <a:r>
              <a:rPr lang="en-US" dirty="0"/>
              <a:t>Disputes under CEFTA Agreement shall not be submitted to the WTO for dispute settlement and vice versa.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pPr marL="349250" lvl="1" indent="0">
              <a:buNone/>
            </a:pP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04CF-653D-8A4C-B962-21108496FDD6}" type="datetime1">
              <a:rPr lang="en-US" smtClean="0"/>
              <a:t>11/3/21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365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1"/>
              <a:t>Int’l Commercial Transactions and effect on AfCFTA system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129395"/>
            <a:ext cx="7610476" cy="4136934"/>
          </a:xfrm>
        </p:spPr>
        <p:txBody>
          <a:bodyPr>
            <a:normAutofit fontScale="25000" lnSpcReduction="20000"/>
          </a:bodyPr>
          <a:lstStyle/>
          <a:p>
            <a:r>
              <a:rPr lang="en-US" sz="8000" dirty="0"/>
              <a:t>Negotiating a signing </a:t>
            </a:r>
            <a:r>
              <a:rPr lang="en-US" sz="8000" dirty="0" smtClean="0"/>
              <a:t>a </a:t>
            </a:r>
            <a:r>
              <a:rPr lang="en-US" sz="8000" dirty="0"/>
              <a:t>balanced commercial contract is effective way to protect</a:t>
            </a:r>
            <a:r>
              <a:rPr lang="en-US" sz="8000" dirty="0" smtClean="0"/>
              <a:t>:</a:t>
            </a:r>
            <a:endParaRPr lang="en-US" sz="8000" dirty="0"/>
          </a:p>
          <a:p>
            <a:pPr lvl="1"/>
            <a:r>
              <a:rPr lang="en-US" sz="8000" dirty="0"/>
              <a:t>Company’s reputation </a:t>
            </a:r>
          </a:p>
          <a:p>
            <a:pPr lvl="1"/>
            <a:r>
              <a:rPr lang="en-US" sz="8000" dirty="0"/>
              <a:t>Revenues</a:t>
            </a:r>
          </a:p>
          <a:p>
            <a:pPr lvl="1"/>
            <a:r>
              <a:rPr lang="en-US" sz="8000" dirty="0"/>
              <a:t>Markets </a:t>
            </a:r>
          </a:p>
          <a:p>
            <a:r>
              <a:rPr lang="en-US" sz="8000" dirty="0"/>
              <a:t>Negotiating </a:t>
            </a:r>
            <a:r>
              <a:rPr lang="en-US" sz="8000" dirty="0" smtClean="0"/>
              <a:t>and signing a </a:t>
            </a:r>
            <a:r>
              <a:rPr lang="en-US" sz="8000" dirty="0"/>
              <a:t>balanced commercial contract is </a:t>
            </a:r>
            <a:r>
              <a:rPr lang="en-US" sz="8000" dirty="0" smtClean="0"/>
              <a:t>essential to avoid:</a:t>
            </a:r>
            <a:endParaRPr lang="en-US" sz="8000" dirty="0"/>
          </a:p>
          <a:p>
            <a:pPr lvl="1"/>
            <a:r>
              <a:rPr lang="en-US" sz="7800" dirty="0" smtClean="0"/>
              <a:t>Liabilities</a:t>
            </a:r>
            <a:endParaRPr lang="en-US" sz="7800" dirty="0"/>
          </a:p>
          <a:p>
            <a:pPr lvl="1"/>
            <a:r>
              <a:rPr lang="en-US" sz="7800" dirty="0"/>
              <a:t>Future disputes</a:t>
            </a:r>
          </a:p>
          <a:p>
            <a:pPr lvl="1"/>
            <a:r>
              <a:rPr lang="en-US" sz="7800" dirty="0"/>
              <a:t>Uncollected accounts receivable </a:t>
            </a:r>
          </a:p>
          <a:p>
            <a:pPr lvl="1"/>
            <a:r>
              <a:rPr lang="en-US" sz="7800" dirty="0"/>
              <a:t>Damaging reputation</a:t>
            </a:r>
          </a:p>
          <a:p>
            <a:pPr lvl="1"/>
            <a:r>
              <a:rPr lang="en-US" sz="7800" dirty="0"/>
              <a:t>Poor </a:t>
            </a:r>
            <a:r>
              <a:rPr lang="en-US" sz="8000" dirty="0"/>
              <a:t>quality control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04CF-653D-8A4C-B962-21108496FDD6}" type="datetime1">
              <a:rPr lang="en-US" smtClean="0"/>
              <a:t>11/3/21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96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1"/>
              <a:t>Types of commercial contracts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129395"/>
            <a:ext cx="7610476" cy="413693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Joint ventures</a:t>
            </a:r>
          </a:p>
          <a:p>
            <a:r>
              <a:rPr lang="en-US" dirty="0"/>
              <a:t>Mergers and Acquisitions </a:t>
            </a:r>
          </a:p>
          <a:p>
            <a:r>
              <a:rPr lang="en-US" dirty="0"/>
              <a:t>Licensing, Distribution and Purchase Agreements </a:t>
            </a:r>
          </a:p>
          <a:p>
            <a:r>
              <a:rPr lang="en-US" dirty="0"/>
              <a:t>Leases</a:t>
            </a:r>
          </a:p>
          <a:p>
            <a:r>
              <a:rPr lang="en-US" dirty="0"/>
              <a:t>Shareholder Agreements</a:t>
            </a:r>
          </a:p>
          <a:p>
            <a:r>
              <a:rPr lang="en-US" dirty="0"/>
              <a:t>Share Transfers </a:t>
            </a:r>
          </a:p>
          <a:p>
            <a:r>
              <a:rPr lang="en-US" dirty="0"/>
              <a:t>Loan Agreements and Guarantees</a:t>
            </a:r>
          </a:p>
          <a:p>
            <a:r>
              <a:rPr lang="en-US" dirty="0"/>
              <a:t>Service Agreements </a:t>
            </a:r>
          </a:p>
          <a:p>
            <a:r>
              <a:rPr lang="en-US" dirty="0"/>
              <a:t>Franchise Agreements, etc.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04CF-653D-8A4C-B962-21108496FDD6}" type="datetime1">
              <a:rPr lang="en-US" smtClean="0"/>
              <a:t>11/3/21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415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72353"/>
            <a:ext cx="8913813" cy="1135529"/>
          </a:xfrm>
        </p:spPr>
        <p:txBody>
          <a:bodyPr>
            <a:normAutofit fontScale="90000"/>
          </a:bodyPr>
          <a:lstStyle/>
          <a:p>
            <a:r>
              <a:rPr lang="en-US" noProof="1"/>
              <a:t>Commercial Contracts </a:t>
            </a:r>
            <a:r>
              <a:rPr lang="mr-IN" noProof="1"/>
              <a:t>–</a:t>
            </a:r>
            <a:r>
              <a:rPr lang="en-US" noProof="1"/>
              <a:t> esential </a:t>
            </a:r>
            <a:r>
              <a:rPr lang="en-US" noProof="1" smtClean="0"/>
              <a:t>features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927412"/>
            <a:ext cx="7610476" cy="4826000"/>
          </a:xfrm>
        </p:spPr>
        <p:txBody>
          <a:bodyPr>
            <a:normAutofit fontScale="77500" lnSpcReduction="20000"/>
          </a:bodyPr>
          <a:lstStyle/>
          <a:p>
            <a:r>
              <a:rPr lang="en-US" sz="2100" dirty="0"/>
              <a:t>Relationship between parties</a:t>
            </a:r>
          </a:p>
          <a:p>
            <a:pPr lvl="1"/>
            <a:r>
              <a:rPr lang="en-US" sz="2100" dirty="0"/>
              <a:t>Legal name (affiliates, subsidiaries)</a:t>
            </a:r>
          </a:p>
          <a:p>
            <a:pPr lvl="1"/>
            <a:r>
              <a:rPr lang="en-US" sz="2100" dirty="0"/>
              <a:t>Trouble enforcing</a:t>
            </a:r>
          </a:p>
          <a:p>
            <a:r>
              <a:rPr lang="en-US" sz="2100" dirty="0"/>
              <a:t>Clean and simple contract</a:t>
            </a:r>
          </a:p>
          <a:p>
            <a:pPr lvl="1"/>
            <a:r>
              <a:rPr lang="en-US" sz="2100" dirty="0"/>
              <a:t>Basic terms</a:t>
            </a:r>
          </a:p>
          <a:p>
            <a:pPr lvl="1"/>
            <a:r>
              <a:rPr lang="en-US" sz="2100" dirty="0"/>
              <a:t>Clean and simple language </a:t>
            </a:r>
          </a:p>
          <a:p>
            <a:r>
              <a:rPr lang="en-US" sz="2100" dirty="0"/>
              <a:t>Price and payment</a:t>
            </a:r>
          </a:p>
          <a:p>
            <a:pPr lvl="1"/>
            <a:r>
              <a:rPr lang="en-US" sz="2100" dirty="0"/>
              <a:t>How much will the buyer pay and what if payment is late</a:t>
            </a:r>
          </a:p>
          <a:p>
            <a:r>
              <a:rPr lang="en-US" sz="2100" dirty="0"/>
              <a:t>Term</a:t>
            </a:r>
          </a:p>
          <a:p>
            <a:pPr lvl="1"/>
            <a:r>
              <a:rPr lang="en-US" sz="2100" dirty="0"/>
              <a:t>How long is the contract</a:t>
            </a:r>
          </a:p>
          <a:p>
            <a:pPr lvl="1"/>
            <a:r>
              <a:rPr lang="en-US" sz="2100" dirty="0"/>
              <a:t>Termination </a:t>
            </a:r>
            <a:r>
              <a:rPr lang="mr-IN" sz="2100" dirty="0"/>
              <a:t>–</a:t>
            </a:r>
            <a:r>
              <a:rPr lang="en-US" sz="2100" dirty="0"/>
              <a:t> what happens if terminated</a:t>
            </a:r>
          </a:p>
          <a:p>
            <a:r>
              <a:rPr lang="en-US" sz="2100" dirty="0"/>
              <a:t>Allocation of risk</a:t>
            </a:r>
          </a:p>
          <a:p>
            <a:pPr lvl="1"/>
            <a:r>
              <a:rPr lang="en-US" sz="2100" dirty="0"/>
              <a:t>Indemnities, warranties</a:t>
            </a:r>
          </a:p>
          <a:p>
            <a:pPr lvl="1"/>
            <a:r>
              <a:rPr lang="en-US" sz="2100" dirty="0"/>
              <a:t>Limitation of liability, representation </a:t>
            </a:r>
          </a:p>
          <a:p>
            <a:pPr marL="349250" lvl="1" indent="0">
              <a:buNone/>
            </a:pP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04CF-653D-8A4C-B962-21108496FDD6}" type="datetime1">
              <a:rPr lang="en-US" smtClean="0"/>
              <a:t>11/3/21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48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1"/>
              <a:t>Commercial Contracts </a:t>
            </a:r>
            <a:r>
              <a:rPr lang="mr-IN" noProof="1"/>
              <a:t>–</a:t>
            </a:r>
            <a:r>
              <a:rPr lang="en-US" noProof="1"/>
              <a:t> esential </a:t>
            </a:r>
            <a:r>
              <a:rPr lang="en-US" noProof="1" smtClean="0"/>
              <a:t>features (continued)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321811"/>
            <a:ext cx="7610476" cy="42472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Changes</a:t>
            </a:r>
          </a:p>
          <a:p>
            <a:pPr lvl="1"/>
            <a:r>
              <a:rPr lang="en-US" dirty="0"/>
              <a:t>Amendment of contract</a:t>
            </a:r>
          </a:p>
          <a:p>
            <a:r>
              <a:rPr lang="en-US" dirty="0"/>
              <a:t>Confidentiality </a:t>
            </a:r>
          </a:p>
          <a:p>
            <a:pPr lvl="1"/>
            <a:r>
              <a:rPr lang="en-US" dirty="0"/>
              <a:t>Is it confidential</a:t>
            </a:r>
          </a:p>
          <a:p>
            <a:pPr lvl="1"/>
            <a:r>
              <a:rPr lang="en-US" dirty="0"/>
              <a:t>Remedies for breach </a:t>
            </a:r>
          </a:p>
          <a:p>
            <a:r>
              <a:rPr lang="en-US" dirty="0"/>
              <a:t>Intellectual property</a:t>
            </a:r>
          </a:p>
          <a:p>
            <a:pPr lvl="1"/>
            <a:r>
              <a:rPr lang="en-US" dirty="0"/>
              <a:t>Is IP licensed</a:t>
            </a:r>
          </a:p>
          <a:p>
            <a:pPr lvl="1"/>
            <a:r>
              <a:rPr lang="en-US" dirty="0"/>
              <a:t>How it is protected </a:t>
            </a:r>
          </a:p>
          <a:p>
            <a:r>
              <a:rPr lang="en-US" dirty="0"/>
              <a:t>Dispute Resolution</a:t>
            </a:r>
          </a:p>
          <a:p>
            <a:pPr lvl="1"/>
            <a:r>
              <a:rPr lang="en-US" dirty="0"/>
              <a:t>How will parties resolve disputes</a:t>
            </a:r>
          </a:p>
          <a:p>
            <a:pPr lvl="1"/>
            <a:r>
              <a:rPr lang="en-US" dirty="0"/>
              <a:t>Court, arbitration, mediation, reconciliation</a:t>
            </a:r>
          </a:p>
          <a:p>
            <a:pPr lvl="1"/>
            <a:r>
              <a:rPr lang="en-US" dirty="0"/>
              <a:t>What law applies </a:t>
            </a:r>
          </a:p>
          <a:p>
            <a:pPr marL="349250" lvl="1" indent="0">
              <a:buNone/>
            </a:pPr>
            <a:endParaRPr lang="en-US" dirty="0"/>
          </a:p>
          <a:p>
            <a:pPr marL="349250" lvl="1" indent="0">
              <a:buNone/>
            </a:pP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04CF-653D-8A4C-B962-21108496FDD6}" type="datetime1">
              <a:rPr lang="en-US" smtClean="0"/>
              <a:t>11/3/21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7819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064698"/>
            <a:ext cx="7610476" cy="5201631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r>
              <a:rPr lang="en-US" sz="2500"/>
              <a:t>			Questions</a:t>
            </a:r>
            <a:r>
              <a:rPr lang="en-US" sz="2500" dirty="0"/>
              <a:t>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8B83C-C113-414B-8F9C-22B5637FBACE}" type="datetime1">
              <a:rPr lang="en-US" smtClean="0"/>
              <a:t>11/3/21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215615"/>
      </p:ext>
    </p:extLst>
  </p:cSld>
  <p:clrMapOvr>
    <a:masterClrMapping/>
  </p:clrMapOvr>
</p:sld>
</file>

<file path=ppt/theme/theme1.xml><?xml version="1.0" encoding="utf-8"?>
<a:theme xmlns:a="http://schemas.openxmlformats.org/drawingml/2006/main" name="Perception">
  <a:themeElements>
    <a:clrScheme name="Perception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ception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Perception.thmx</Template>
  <TotalTime>27</TotalTime>
  <Words>1106</Words>
  <Application>Microsoft Macintosh PowerPoint</Application>
  <PresentationFormat>On-screen Show (4:3)</PresentationFormat>
  <Paragraphs>197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Perception</vt:lpstr>
      <vt:lpstr>PowerPoint Presentation</vt:lpstr>
      <vt:lpstr>AfCFTA Objectives </vt:lpstr>
      <vt:lpstr>AfCFTA Advantages  </vt:lpstr>
      <vt:lpstr>AfCFTA most important features   </vt:lpstr>
      <vt:lpstr>AfCFTA challenges  </vt:lpstr>
      <vt:lpstr>AfCFTA Dispute Setllement System</vt:lpstr>
      <vt:lpstr>Protocol on Rules and Procedures on the Sett. of Disputes </vt:lpstr>
      <vt:lpstr>Protocol on Rules and Procedures on the Sett. of Disputes (continued)</vt:lpstr>
      <vt:lpstr>Arbitration, mediation, conciliation </vt:lpstr>
      <vt:lpstr>Implementation mechanisms</vt:lpstr>
      <vt:lpstr>Compensation and Suspension of Concessions or any other Obligations </vt:lpstr>
      <vt:lpstr>Arbitration</vt:lpstr>
      <vt:lpstr>AfCFTA vis-à-vis CEFTA</vt:lpstr>
      <vt:lpstr>Int’l Commercial Transactions and effect on AfCFTA system </vt:lpstr>
      <vt:lpstr>Types of commercial contracts </vt:lpstr>
      <vt:lpstr>Commercial Contracts – esential features</vt:lpstr>
      <vt:lpstr>Commercial Contracts – esential features (continued)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Moduli i procedurës të konfliktit administrativ</dc:title>
  <dc:creator>Refresh</dc:creator>
  <cp:lastModifiedBy>Refresh</cp:lastModifiedBy>
  <cp:revision>282</cp:revision>
  <dcterms:created xsi:type="dcterms:W3CDTF">2018-04-14T19:42:03Z</dcterms:created>
  <dcterms:modified xsi:type="dcterms:W3CDTF">2021-11-03T12:57:09Z</dcterms:modified>
</cp:coreProperties>
</file>